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93754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Date Placeholder 2"/>
          <p:cNvSpPr>
            <a:spLocks noGrp="1"/>
          </p:cNvSpPr>
          <p:nvPr>
            <p:ph type="dt" sz="half" idx="10"/>
          </p:nvPr>
        </p:nvSpPr>
        <p:spPr/>
        <p:txBody>
          <a:bodyPr/>
          <a:lstStyle/>
          <a:p>
            <a:fld id="{537EC22E-7F69-4FCA-AAC9-99ADBA81457B}" type="datetimeFigureOut">
              <a:rPr lang="it-IT" smtClean="0"/>
              <a:t>28/01/2023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43187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3985928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8951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1785377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23413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71105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1898036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2691064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2558217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37EC22E-7F69-4FCA-AAC9-99ADBA81457B}" type="datetimeFigureOut">
              <a:rPr lang="it-IT" smtClean="0"/>
              <a:t>28/01/2023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425062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537EC22E-7F69-4FCA-AAC9-99ADBA81457B}" type="datetimeFigureOut">
              <a:rPr lang="it-IT" smtClean="0"/>
              <a:t>28/01/2023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3129480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537EC22E-7F69-4FCA-AAC9-99ADBA81457B}" type="datetimeFigureOut">
              <a:rPr lang="it-IT" smtClean="0"/>
              <a:t>28/01/2023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3011752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537EC22E-7F69-4FCA-AAC9-99ADBA81457B}" type="datetimeFigureOut">
              <a:rPr lang="it-IT" smtClean="0"/>
              <a:t>28/01/2023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3022090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7EC22E-7F69-4FCA-AAC9-99ADBA81457B}" type="datetimeFigureOut">
              <a:rPr lang="it-IT" smtClean="0"/>
              <a:t>28/01/2023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766045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537EC22E-7F69-4FCA-AAC9-99ADBA81457B}" type="datetimeFigureOut">
              <a:rPr lang="it-IT" smtClean="0"/>
              <a:t>28/01/2023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274617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smtClean="0"/>
              <a:t>Fare clic per modificare lo stile del titolo</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537EC22E-7F69-4FCA-AAC9-99ADBA81457B}" type="datetimeFigureOut">
              <a:rPr lang="it-IT" smtClean="0"/>
              <a:t>28/01/2023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9D20B9C-52BD-47A2-8EC8-8A5629FDAF73}" type="slidenum">
              <a:rPr lang="it-IT" smtClean="0"/>
              <a:t>‹N›</a:t>
            </a:fld>
            <a:endParaRPr lang="it-IT"/>
          </a:p>
        </p:txBody>
      </p:sp>
    </p:spTree>
    <p:extLst>
      <p:ext uri="{BB962C8B-B14F-4D97-AF65-F5344CB8AC3E}">
        <p14:creationId xmlns:p14="http://schemas.microsoft.com/office/powerpoint/2010/main" val="202699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7EC22E-7F69-4FCA-AAC9-99ADBA81457B}" type="datetimeFigureOut">
              <a:rPr lang="it-IT" smtClean="0"/>
              <a:t>28/01/2023</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9D20B9C-52BD-47A2-8EC8-8A5629FDAF73}" type="slidenum">
              <a:rPr lang="it-IT" smtClean="0"/>
              <a:t>‹N›</a:t>
            </a:fld>
            <a:endParaRPr lang="it-IT"/>
          </a:p>
        </p:txBody>
      </p:sp>
    </p:spTree>
    <p:extLst>
      <p:ext uri="{BB962C8B-B14F-4D97-AF65-F5344CB8AC3E}">
        <p14:creationId xmlns:p14="http://schemas.microsoft.com/office/powerpoint/2010/main" val="98574638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950224" y="0"/>
            <a:ext cx="5233194" cy="1496291"/>
          </a:xfrm>
        </p:spPr>
        <p:txBody>
          <a:bodyPr>
            <a:normAutofit/>
          </a:bodyPr>
          <a:lstStyle/>
          <a:p>
            <a:pPr algn="ctr"/>
            <a:r>
              <a:rPr lang="it-IT" sz="3200" b="1" dirty="0" smtClean="0">
                <a:solidFill>
                  <a:srgbClr val="002060"/>
                </a:solidFill>
              </a:rPr>
              <a:t>Le </a:t>
            </a:r>
            <a:r>
              <a:rPr lang="it-IT" sz="3200" b="1" dirty="0" err="1" smtClean="0">
                <a:solidFill>
                  <a:srgbClr val="002060"/>
                </a:solidFill>
              </a:rPr>
              <a:t>projet</a:t>
            </a:r>
            <a:r>
              <a:rPr lang="it-IT" sz="3200" b="1" dirty="0" smtClean="0">
                <a:solidFill>
                  <a:srgbClr val="002060"/>
                </a:solidFill>
              </a:rPr>
              <a:t> </a:t>
            </a:r>
            <a:r>
              <a:rPr lang="it-IT" sz="3200" b="1" dirty="0" err="1" smtClean="0">
                <a:solidFill>
                  <a:srgbClr val="002060"/>
                </a:solidFill>
              </a:rPr>
              <a:t>eTwinning</a:t>
            </a:r>
            <a:r>
              <a:rPr lang="it-IT" sz="3200" b="1" dirty="0" smtClean="0">
                <a:solidFill>
                  <a:srgbClr val="002060"/>
                </a:solidFill>
              </a:rPr>
              <a:t>     </a:t>
            </a:r>
            <a:r>
              <a:rPr lang="it-IT" sz="3200" b="1" dirty="0" err="1" smtClean="0">
                <a:solidFill>
                  <a:srgbClr val="002060"/>
                </a:solidFill>
              </a:rPr>
              <a:t>Ecoles</a:t>
            </a:r>
            <a:r>
              <a:rPr lang="it-IT" sz="3200" b="1" dirty="0" smtClean="0">
                <a:solidFill>
                  <a:srgbClr val="002060"/>
                </a:solidFill>
              </a:rPr>
              <a:t> </a:t>
            </a:r>
            <a:r>
              <a:rPr lang="it-IT" sz="3200" b="1" dirty="0" err="1" smtClean="0">
                <a:solidFill>
                  <a:srgbClr val="002060"/>
                </a:solidFill>
              </a:rPr>
              <a:t>Durables</a:t>
            </a:r>
            <a:endParaRPr lang="it-IT" sz="3200" b="1" dirty="0">
              <a:solidFill>
                <a:srgbClr val="002060"/>
              </a:solidFill>
            </a:endParaRPr>
          </a:p>
        </p:txBody>
      </p:sp>
      <p:sp>
        <p:nvSpPr>
          <p:cNvPr id="3" name="Sottotitolo 2"/>
          <p:cNvSpPr>
            <a:spLocks noGrp="1"/>
          </p:cNvSpPr>
          <p:nvPr>
            <p:ph type="subTitle" idx="1"/>
          </p:nvPr>
        </p:nvSpPr>
        <p:spPr>
          <a:xfrm>
            <a:off x="655783" y="2161309"/>
            <a:ext cx="9374910" cy="3629891"/>
          </a:xfrm>
        </p:spPr>
        <p:txBody>
          <a:bodyPr>
            <a:normAutofit/>
          </a:bodyPr>
          <a:lstStyle/>
          <a:p>
            <a:r>
              <a:rPr lang="it-IT" sz="2400" b="1" dirty="0">
                <a:solidFill>
                  <a:srgbClr val="002060"/>
                </a:solidFill>
              </a:rPr>
              <a:t>Scuole sostenibili: impariamo a praticare lo slow living! </a:t>
            </a:r>
            <a:endParaRPr lang="it-IT" sz="2400" b="1" dirty="0" smtClean="0">
              <a:solidFill>
                <a:srgbClr val="002060"/>
              </a:solidFill>
            </a:endParaRPr>
          </a:p>
          <a:p>
            <a:r>
              <a:rPr lang="it-IT" sz="2400" b="1" dirty="0" err="1" smtClean="0">
                <a:solidFill>
                  <a:srgbClr val="002060"/>
                </a:solidFill>
              </a:rPr>
              <a:t>Sustainable</a:t>
            </a:r>
            <a:r>
              <a:rPr lang="it-IT" sz="2400" b="1" dirty="0" smtClean="0">
                <a:solidFill>
                  <a:srgbClr val="002060"/>
                </a:solidFill>
              </a:rPr>
              <a:t> </a:t>
            </a:r>
            <a:r>
              <a:rPr lang="it-IT" sz="2400" b="1" dirty="0" err="1">
                <a:solidFill>
                  <a:srgbClr val="002060"/>
                </a:solidFill>
              </a:rPr>
              <a:t>schools</a:t>
            </a:r>
            <a:r>
              <a:rPr lang="it-IT" sz="2400" b="1" dirty="0">
                <a:solidFill>
                  <a:srgbClr val="002060"/>
                </a:solidFill>
              </a:rPr>
              <a:t>: </a:t>
            </a:r>
            <a:r>
              <a:rPr lang="it-IT" sz="2400" b="1" dirty="0" err="1">
                <a:solidFill>
                  <a:srgbClr val="002060"/>
                </a:solidFill>
              </a:rPr>
              <a:t>Let's</a:t>
            </a:r>
            <a:r>
              <a:rPr lang="it-IT" sz="2400" b="1" dirty="0">
                <a:solidFill>
                  <a:srgbClr val="002060"/>
                </a:solidFill>
              </a:rPr>
              <a:t> </a:t>
            </a:r>
            <a:r>
              <a:rPr lang="it-IT" sz="2400" b="1" dirty="0" err="1">
                <a:solidFill>
                  <a:srgbClr val="002060"/>
                </a:solidFill>
              </a:rPr>
              <a:t>practise</a:t>
            </a:r>
            <a:r>
              <a:rPr lang="it-IT" sz="2400" b="1" dirty="0">
                <a:solidFill>
                  <a:srgbClr val="002060"/>
                </a:solidFill>
              </a:rPr>
              <a:t> slow living! </a:t>
            </a:r>
            <a:endParaRPr lang="it-IT" sz="2400" b="1" dirty="0" smtClean="0">
              <a:solidFill>
                <a:srgbClr val="002060"/>
              </a:solidFill>
            </a:endParaRPr>
          </a:p>
          <a:p>
            <a:r>
              <a:rPr lang="it-IT" sz="2400" b="1" dirty="0" err="1" smtClean="0">
                <a:solidFill>
                  <a:srgbClr val="002060"/>
                </a:solidFill>
              </a:rPr>
              <a:t>Ecoles</a:t>
            </a:r>
            <a:r>
              <a:rPr lang="it-IT" sz="2400" b="1" dirty="0" smtClean="0">
                <a:solidFill>
                  <a:srgbClr val="002060"/>
                </a:solidFill>
              </a:rPr>
              <a:t> </a:t>
            </a:r>
            <a:r>
              <a:rPr lang="it-IT" sz="2400" b="1" dirty="0" err="1">
                <a:solidFill>
                  <a:srgbClr val="002060"/>
                </a:solidFill>
              </a:rPr>
              <a:t>durables</a:t>
            </a:r>
            <a:r>
              <a:rPr lang="it-IT" sz="2400" b="1" dirty="0">
                <a:solidFill>
                  <a:srgbClr val="002060"/>
                </a:solidFill>
              </a:rPr>
              <a:t>: </a:t>
            </a:r>
            <a:r>
              <a:rPr lang="it-IT" sz="2400" b="1" dirty="0" err="1" smtClean="0">
                <a:solidFill>
                  <a:srgbClr val="002060"/>
                </a:solidFill>
              </a:rPr>
              <a:t>apprenons</a:t>
            </a:r>
            <a:r>
              <a:rPr lang="it-IT" sz="2400" b="1" dirty="0" smtClean="0">
                <a:solidFill>
                  <a:srgbClr val="002060"/>
                </a:solidFill>
              </a:rPr>
              <a:t> </a:t>
            </a:r>
            <a:r>
              <a:rPr lang="it-IT" sz="2400" b="1" dirty="0">
                <a:solidFill>
                  <a:srgbClr val="002060"/>
                </a:solidFill>
              </a:rPr>
              <a:t>à </a:t>
            </a:r>
            <a:r>
              <a:rPr lang="it-IT" sz="2400" b="1" dirty="0" err="1">
                <a:solidFill>
                  <a:srgbClr val="002060"/>
                </a:solidFill>
              </a:rPr>
              <a:t>pratiquer</a:t>
            </a:r>
            <a:r>
              <a:rPr lang="it-IT" sz="2400" b="1" dirty="0">
                <a:solidFill>
                  <a:srgbClr val="002060"/>
                </a:solidFill>
              </a:rPr>
              <a:t> le slow living</a:t>
            </a:r>
            <a:r>
              <a:rPr lang="it-IT" sz="2400" b="1" dirty="0" smtClean="0">
                <a:solidFill>
                  <a:srgbClr val="002060"/>
                </a:solidFill>
              </a:rPr>
              <a:t>!</a:t>
            </a:r>
          </a:p>
          <a:p>
            <a:r>
              <a:rPr lang="es-ES" sz="2400" b="1" dirty="0" smtClean="0">
                <a:solidFill>
                  <a:srgbClr val="002060"/>
                </a:solidFill>
              </a:rPr>
              <a:t>Escuelas </a:t>
            </a:r>
            <a:r>
              <a:rPr lang="es-ES" sz="2400" b="1" dirty="0">
                <a:solidFill>
                  <a:srgbClr val="002060"/>
                </a:solidFill>
              </a:rPr>
              <a:t>sostenibles: aprendamos a practicar el “slow living</a:t>
            </a:r>
            <a:endParaRPr lang="it-IT" sz="2400" b="1" dirty="0" smtClean="0">
              <a:solidFill>
                <a:srgbClr val="002060"/>
              </a:solidFill>
            </a:endParaRPr>
          </a:p>
          <a:p>
            <a:r>
              <a:rPr lang="de-DE" sz="2400" b="1" dirty="0" smtClean="0">
                <a:solidFill>
                  <a:srgbClr val="002060"/>
                </a:solidFill>
              </a:rPr>
              <a:t>Nachhaltige </a:t>
            </a:r>
            <a:r>
              <a:rPr lang="de-DE" sz="2400" b="1" dirty="0">
                <a:solidFill>
                  <a:srgbClr val="002060"/>
                </a:solidFill>
              </a:rPr>
              <a:t>Schule: lernen wir Slow </a:t>
            </a:r>
            <a:r>
              <a:rPr lang="de-DE" sz="2400" b="1" dirty="0" err="1" smtClean="0">
                <a:solidFill>
                  <a:srgbClr val="002060"/>
                </a:solidFill>
              </a:rPr>
              <a:t>living</a:t>
            </a:r>
            <a:endParaRPr lang="de-DE" sz="2400" b="1" dirty="0" smtClean="0">
              <a:solidFill>
                <a:srgbClr val="002060"/>
              </a:solidFill>
            </a:endParaRPr>
          </a:p>
          <a:p>
            <a:r>
              <a:rPr lang="el-GR" sz="2400" b="1" dirty="0">
                <a:solidFill>
                  <a:srgbClr val="002060"/>
                </a:solidFill>
              </a:rPr>
              <a:t>Βιώσιμο σχολείο:μαθαίνουμε να ζουμε με αργους ρυθμούς</a:t>
            </a:r>
            <a:endParaRPr lang="de-DE" sz="2400" b="1" dirty="0" smtClean="0">
              <a:solidFill>
                <a:srgbClr val="002060"/>
              </a:solidFill>
            </a:endParaRPr>
          </a:p>
          <a:p>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24" y="146628"/>
            <a:ext cx="2857500" cy="1600200"/>
          </a:xfrm>
          <a:prstGeom prst="rect">
            <a:avLst/>
          </a:prstGeom>
        </p:spPr>
      </p:pic>
      <p:pic>
        <p:nvPicPr>
          <p:cNvPr id="7" name="Immagin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5774" y="1496291"/>
            <a:ext cx="3168836" cy="2012489"/>
          </a:xfrm>
          <a:prstGeom prst="rect">
            <a:avLst/>
          </a:prstGeom>
        </p:spPr>
      </p:pic>
      <p:pic>
        <p:nvPicPr>
          <p:cNvPr id="8" name="Immagin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2109" y="5462154"/>
            <a:ext cx="4000500" cy="1143000"/>
          </a:xfrm>
          <a:prstGeom prst="rect">
            <a:avLst/>
          </a:prstGeom>
        </p:spPr>
      </p:pic>
    </p:spTree>
    <p:extLst>
      <p:ext uri="{BB962C8B-B14F-4D97-AF65-F5344CB8AC3E}">
        <p14:creationId xmlns:p14="http://schemas.microsoft.com/office/powerpoint/2010/main" val="3655111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3345" y="1551708"/>
            <a:ext cx="11009746" cy="5306291"/>
          </a:xfrm>
        </p:spPr>
        <p:txBody>
          <a:bodyPr>
            <a:normAutofit/>
          </a:bodyPr>
          <a:lstStyle/>
          <a:p>
            <a:pPr marL="0" indent="0">
              <a:buNone/>
            </a:pPr>
            <a:r>
              <a:rPr lang="it-IT" sz="2400" b="1" dirty="0" err="1" smtClean="0">
                <a:solidFill>
                  <a:srgbClr val="002060"/>
                </a:solidFill>
              </a:rPr>
              <a:t>Pays</a:t>
            </a:r>
            <a:r>
              <a:rPr lang="it-IT" sz="2400" b="1" dirty="0" smtClean="0">
                <a:solidFill>
                  <a:srgbClr val="002060"/>
                </a:solidFill>
              </a:rPr>
              <a:t> </a:t>
            </a:r>
            <a:r>
              <a:rPr lang="it-IT" sz="2400" b="1" dirty="0" err="1" smtClean="0">
                <a:solidFill>
                  <a:srgbClr val="002060"/>
                </a:solidFill>
              </a:rPr>
              <a:t>partenaires</a:t>
            </a:r>
            <a:r>
              <a:rPr lang="it-IT" sz="2400" b="1" dirty="0" smtClean="0">
                <a:solidFill>
                  <a:srgbClr val="002060"/>
                </a:solidFill>
              </a:rPr>
              <a:t>:</a:t>
            </a:r>
          </a:p>
          <a:p>
            <a:r>
              <a:rPr lang="it-IT" b="1" dirty="0" err="1" smtClean="0">
                <a:solidFill>
                  <a:srgbClr val="002060"/>
                </a:solidFill>
              </a:rPr>
              <a:t>Allemagne</a:t>
            </a:r>
            <a:r>
              <a:rPr lang="it-IT" b="1" dirty="0" smtClean="0">
                <a:solidFill>
                  <a:srgbClr val="002060"/>
                </a:solidFill>
              </a:rPr>
              <a:t>, </a:t>
            </a:r>
            <a:r>
              <a:rPr lang="it-IT" b="1" dirty="0" err="1" smtClean="0">
                <a:solidFill>
                  <a:srgbClr val="002060"/>
                </a:solidFill>
              </a:rPr>
              <a:t>Espagne</a:t>
            </a:r>
            <a:r>
              <a:rPr lang="it-IT" b="1" dirty="0" smtClean="0">
                <a:solidFill>
                  <a:srgbClr val="002060"/>
                </a:solidFill>
              </a:rPr>
              <a:t>, France, </a:t>
            </a:r>
            <a:r>
              <a:rPr lang="it-IT" b="1" dirty="0" err="1" smtClean="0">
                <a:solidFill>
                  <a:srgbClr val="002060"/>
                </a:solidFill>
              </a:rPr>
              <a:t>Grèce</a:t>
            </a:r>
            <a:r>
              <a:rPr lang="it-IT" b="1" dirty="0" smtClean="0">
                <a:solidFill>
                  <a:srgbClr val="002060"/>
                </a:solidFill>
              </a:rPr>
              <a:t>, </a:t>
            </a:r>
            <a:r>
              <a:rPr lang="it-IT" b="1" dirty="0" err="1" smtClean="0">
                <a:solidFill>
                  <a:srgbClr val="002060"/>
                </a:solidFill>
              </a:rPr>
              <a:t>Italie,Pologne</a:t>
            </a:r>
            <a:endParaRPr lang="it-IT" b="1" dirty="0" smtClean="0">
              <a:solidFill>
                <a:srgbClr val="002060"/>
              </a:solidFill>
            </a:endParaRPr>
          </a:p>
          <a:p>
            <a:pPr marL="0" indent="0">
              <a:buNone/>
            </a:pPr>
            <a:endParaRPr lang="it-IT" b="1" dirty="0">
              <a:solidFill>
                <a:srgbClr val="002060"/>
              </a:solidFill>
            </a:endParaRPr>
          </a:p>
          <a:p>
            <a:pPr marL="0" indent="0">
              <a:buNone/>
            </a:pPr>
            <a:r>
              <a:rPr lang="it-IT" sz="2400" b="1" dirty="0" err="1" smtClean="0">
                <a:solidFill>
                  <a:srgbClr val="002060"/>
                </a:solidFill>
              </a:rPr>
              <a:t>Objectifs</a:t>
            </a:r>
            <a:r>
              <a:rPr lang="it-IT" sz="2400" b="1" dirty="0" smtClean="0">
                <a:solidFill>
                  <a:srgbClr val="002060"/>
                </a:solidFill>
              </a:rPr>
              <a:t>:</a:t>
            </a:r>
          </a:p>
          <a:p>
            <a:r>
              <a:rPr lang="fr-FR" b="1" u="sng" dirty="0" smtClean="0">
                <a:solidFill>
                  <a:srgbClr val="002060"/>
                </a:solidFill>
              </a:rPr>
              <a:t>établir </a:t>
            </a:r>
            <a:r>
              <a:rPr lang="fr-FR" b="1" u="sng" dirty="0">
                <a:solidFill>
                  <a:srgbClr val="002060"/>
                </a:solidFill>
              </a:rPr>
              <a:t>des modes de consommation et de production durables comme l'exige l'objectif 12 de l'Agenda 2030 pour le développement </a:t>
            </a:r>
            <a:r>
              <a:rPr lang="fr-FR" b="1" u="sng" dirty="0" smtClean="0">
                <a:solidFill>
                  <a:srgbClr val="002060"/>
                </a:solidFill>
              </a:rPr>
              <a:t>durable</a:t>
            </a:r>
          </a:p>
          <a:p>
            <a:pPr fontAlgn="base"/>
            <a:r>
              <a:rPr lang="fr-FR" b="1" dirty="0">
                <a:solidFill>
                  <a:srgbClr val="002060"/>
                </a:solidFill>
              </a:rPr>
              <a:t>réfléchir sur ses habitudes d’achat et consommation afin d'acquérir une conscience écologique ainsi que sociale pour corriger son train de vie;</a:t>
            </a:r>
          </a:p>
          <a:p>
            <a:pPr fontAlgn="base"/>
            <a:r>
              <a:rPr lang="fr-FR" b="1" dirty="0" smtClean="0">
                <a:solidFill>
                  <a:srgbClr val="002060"/>
                </a:solidFill>
              </a:rPr>
              <a:t>renforcer </a:t>
            </a:r>
            <a:r>
              <a:rPr lang="fr-FR" b="1" dirty="0">
                <a:solidFill>
                  <a:srgbClr val="002060"/>
                </a:solidFill>
              </a:rPr>
              <a:t>la compétence </a:t>
            </a:r>
            <a:r>
              <a:rPr lang="fr-FR" b="1" dirty="0" smtClean="0">
                <a:solidFill>
                  <a:srgbClr val="002060"/>
                </a:solidFill>
              </a:rPr>
              <a:t>multilinguistique et multiculturelle </a:t>
            </a:r>
            <a:r>
              <a:rPr lang="fr-FR" b="1" dirty="0">
                <a:solidFill>
                  <a:srgbClr val="002060"/>
                </a:solidFill>
              </a:rPr>
              <a:t>des élèves et des enseignants;</a:t>
            </a:r>
          </a:p>
          <a:p>
            <a:pPr fontAlgn="base"/>
            <a:r>
              <a:rPr lang="fr-FR" b="1" dirty="0">
                <a:solidFill>
                  <a:srgbClr val="002060"/>
                </a:solidFill>
              </a:rPr>
              <a:t>renforcer la compétence numérique des élèves et des enseignants;</a:t>
            </a:r>
          </a:p>
          <a:p>
            <a:pPr fontAlgn="base"/>
            <a:r>
              <a:rPr lang="fr-FR" b="1" dirty="0">
                <a:solidFill>
                  <a:srgbClr val="002060"/>
                </a:solidFill>
              </a:rPr>
              <a:t>renforcer la compétence sociale et </a:t>
            </a:r>
            <a:r>
              <a:rPr lang="fr-FR" b="1" dirty="0" smtClean="0">
                <a:solidFill>
                  <a:srgbClr val="002060"/>
                </a:solidFill>
              </a:rPr>
              <a:t>civique</a:t>
            </a:r>
          </a:p>
          <a:p>
            <a:pPr marL="0" indent="0" fontAlgn="base">
              <a:buNone/>
            </a:pPr>
            <a:endParaRPr lang="fr-FR" b="1" dirty="0" smtClean="0">
              <a:solidFill>
                <a:srgbClr val="002060"/>
              </a:solidFill>
            </a:endParaRPr>
          </a:p>
          <a:p>
            <a:pPr fontAlgn="base">
              <a:buFont typeface="Wingdings" panose="05000000000000000000" pitchFamily="2" charset="2"/>
              <a:buChar char="Ø"/>
            </a:pPr>
            <a:endParaRPr lang="fr-FR" b="1" dirty="0" smtClean="0">
              <a:solidFill>
                <a:srgbClr val="002060"/>
              </a:solidFill>
            </a:endParaRPr>
          </a:p>
          <a:p>
            <a:pPr fontAlgn="base"/>
            <a:endParaRPr lang="fr-FR" b="1" dirty="0">
              <a:solidFill>
                <a:srgbClr val="002060"/>
              </a:solidFill>
            </a:endParaRPr>
          </a:p>
          <a:p>
            <a:endParaRPr lang="fr-FR" b="1" u="sng" dirty="0" smtClean="0">
              <a:solidFill>
                <a:srgbClr val="002060"/>
              </a:solidFill>
            </a:endParaRPr>
          </a:p>
          <a:p>
            <a:pPr marL="0" indent="0">
              <a:buNone/>
            </a:pPr>
            <a:endParaRPr lang="it-IT" b="1" dirty="0" smtClean="0">
              <a:solidFill>
                <a:srgbClr val="002060"/>
              </a:solidFill>
            </a:endParaRPr>
          </a:p>
          <a:p>
            <a:endParaRPr lang="it-IT" b="1" dirty="0">
              <a:solidFill>
                <a:srgbClr val="002060"/>
              </a:solidFill>
            </a:endParaRPr>
          </a:p>
        </p:txBody>
      </p:sp>
    </p:spTree>
    <p:extLst>
      <p:ext uri="{BB962C8B-B14F-4D97-AF65-F5344CB8AC3E}">
        <p14:creationId xmlns:p14="http://schemas.microsoft.com/office/powerpoint/2010/main" val="136619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71210" y="0"/>
            <a:ext cx="10719880" cy="6439711"/>
          </a:xfrm>
        </p:spPr>
        <p:txBody>
          <a:bodyPr>
            <a:normAutofit/>
          </a:bodyPr>
          <a:lstStyle/>
          <a:p>
            <a:pPr marL="0" indent="0">
              <a:buNone/>
            </a:pPr>
            <a:r>
              <a:rPr lang="fr-FR" dirty="0" smtClean="0"/>
              <a:t>                                                             </a:t>
            </a:r>
            <a:r>
              <a:rPr lang="fr-FR" dirty="0"/>
              <a:t> </a:t>
            </a:r>
            <a:r>
              <a:rPr lang="fr-FR" b="1" dirty="0" smtClean="0">
                <a:solidFill>
                  <a:srgbClr val="002060"/>
                </a:solidFill>
              </a:rPr>
              <a:t>SIX ETAPES/STEPS</a:t>
            </a:r>
          </a:p>
          <a:p>
            <a:r>
              <a:rPr lang="fr-FR" b="1" dirty="0" smtClean="0">
                <a:solidFill>
                  <a:srgbClr val="002060"/>
                </a:solidFill>
              </a:rPr>
              <a:t>Etape 1                     (Octobre)</a:t>
            </a:r>
            <a:endParaRPr lang="fr-FR" b="1" dirty="0">
              <a:solidFill>
                <a:srgbClr val="002060"/>
              </a:solidFill>
            </a:endParaRPr>
          </a:p>
          <a:p>
            <a:pPr fontAlgn="base"/>
            <a:r>
              <a:rPr lang="fr-FR" b="1" dirty="0">
                <a:solidFill>
                  <a:srgbClr val="002060"/>
                </a:solidFill>
              </a:rPr>
              <a:t>présentation du projet Erasmus+ "Écoles Durables/</a:t>
            </a:r>
            <a:r>
              <a:rPr lang="fr-FR" b="1" dirty="0" err="1">
                <a:solidFill>
                  <a:srgbClr val="002060"/>
                </a:solidFill>
              </a:rPr>
              <a:t>Sustainable</a:t>
            </a:r>
            <a:r>
              <a:rPr lang="fr-FR" b="1" dirty="0">
                <a:solidFill>
                  <a:srgbClr val="002060"/>
                </a:solidFill>
              </a:rPr>
              <a:t> </a:t>
            </a:r>
            <a:r>
              <a:rPr lang="fr-FR" b="1" dirty="0" err="1">
                <a:solidFill>
                  <a:srgbClr val="002060"/>
                </a:solidFill>
              </a:rPr>
              <a:t>schools</a:t>
            </a:r>
            <a:r>
              <a:rPr lang="fr-FR" b="1" dirty="0">
                <a:solidFill>
                  <a:srgbClr val="002060"/>
                </a:solidFill>
              </a:rPr>
              <a:t>”</a:t>
            </a:r>
          </a:p>
          <a:p>
            <a:pPr fontAlgn="base"/>
            <a:r>
              <a:rPr lang="fr-FR" b="1" dirty="0">
                <a:solidFill>
                  <a:srgbClr val="002060"/>
                </a:solidFill>
              </a:rPr>
              <a:t>Présentation des classes, écoles, régions, Pays;</a:t>
            </a:r>
          </a:p>
          <a:p>
            <a:pPr fontAlgn="base"/>
            <a:r>
              <a:rPr lang="fr-FR" b="1" dirty="0">
                <a:solidFill>
                  <a:srgbClr val="002060"/>
                </a:solidFill>
              </a:rPr>
              <a:t>Articles de la Constitution de chaque pays pour la sauvegarde de l’environnement. </a:t>
            </a:r>
          </a:p>
          <a:p>
            <a:pPr fontAlgn="base"/>
            <a:r>
              <a:rPr lang="fr-FR" b="1" dirty="0">
                <a:solidFill>
                  <a:srgbClr val="002060"/>
                </a:solidFill>
              </a:rPr>
              <a:t>L'Agenda 2030, l’objectif 12 et les objectifs 3, 6, 7, 8, 9, 11, 13, 14, 15</a:t>
            </a:r>
          </a:p>
          <a:p>
            <a:pPr fontAlgn="base"/>
            <a:r>
              <a:rPr lang="fr-FR" b="1" dirty="0">
                <a:solidFill>
                  <a:srgbClr val="002060"/>
                </a:solidFill>
              </a:rPr>
              <a:t/>
            </a:r>
            <a:br>
              <a:rPr lang="fr-FR" b="1" dirty="0">
                <a:solidFill>
                  <a:srgbClr val="002060"/>
                </a:solidFill>
              </a:rPr>
            </a:br>
            <a:r>
              <a:rPr lang="fr-FR" b="1" dirty="0">
                <a:solidFill>
                  <a:srgbClr val="002060"/>
                </a:solidFill>
              </a:rPr>
              <a:t>Les réseaux sociaux: mode d’emploi! Rencontres avec des experts</a:t>
            </a:r>
          </a:p>
          <a:p>
            <a:pPr fontAlgn="base"/>
            <a:r>
              <a:rPr lang="fr-FR" b="1" dirty="0">
                <a:solidFill>
                  <a:srgbClr val="002060"/>
                </a:solidFill>
              </a:rPr>
              <a:t>brainstorming/nuages de mots sur “</a:t>
            </a:r>
            <a:r>
              <a:rPr lang="fr-FR" b="1" dirty="0" err="1">
                <a:solidFill>
                  <a:srgbClr val="002060"/>
                </a:solidFill>
              </a:rPr>
              <a:t>Slowing</a:t>
            </a:r>
            <a:r>
              <a:rPr lang="fr-FR" b="1" dirty="0">
                <a:solidFill>
                  <a:srgbClr val="002060"/>
                </a:solidFill>
              </a:rPr>
              <a:t> </a:t>
            </a:r>
            <a:r>
              <a:rPr lang="fr-FR" b="1" dirty="0" err="1">
                <a:solidFill>
                  <a:srgbClr val="002060"/>
                </a:solidFill>
              </a:rPr>
              <a:t>living”“et</a:t>
            </a:r>
            <a:r>
              <a:rPr lang="fr-FR" b="1" dirty="0">
                <a:solidFill>
                  <a:srgbClr val="002060"/>
                </a:solidFill>
              </a:rPr>
              <a:t> sur les effets du réchauffement global”</a:t>
            </a:r>
          </a:p>
          <a:p>
            <a:pPr fontAlgn="base"/>
            <a:r>
              <a:rPr lang="fr-FR" b="1" dirty="0">
                <a:solidFill>
                  <a:srgbClr val="002060"/>
                </a:solidFill>
              </a:rPr>
              <a:t>Test: “Quel/le écolo </a:t>
            </a:r>
            <a:r>
              <a:rPr lang="fr-FR" b="1" dirty="0" smtClean="0">
                <a:solidFill>
                  <a:srgbClr val="002060"/>
                </a:solidFill>
              </a:rPr>
              <a:t>es-tu. </a:t>
            </a:r>
          </a:p>
          <a:p>
            <a:pPr fontAlgn="base"/>
            <a:r>
              <a:rPr lang="fr-FR" b="1" dirty="0" smtClean="0">
                <a:solidFill>
                  <a:srgbClr val="002060"/>
                </a:solidFill>
              </a:rPr>
              <a:t>Logos </a:t>
            </a:r>
            <a:r>
              <a:rPr lang="fr-FR" b="1" dirty="0">
                <a:solidFill>
                  <a:srgbClr val="002060"/>
                </a:solidFill>
              </a:rPr>
              <a:t>des comptes des réseaux sociaux choisis par les groupes</a:t>
            </a:r>
          </a:p>
          <a:p>
            <a:r>
              <a:rPr lang="fr-FR" dirty="0"/>
              <a:t/>
            </a:r>
            <a:br>
              <a:rPr lang="fr-FR" dirty="0"/>
            </a:br>
            <a:endParaRPr lang="it-IT" dirty="0"/>
          </a:p>
        </p:txBody>
      </p:sp>
    </p:spTree>
    <p:extLst>
      <p:ext uri="{BB962C8B-B14F-4D97-AF65-F5344CB8AC3E}">
        <p14:creationId xmlns:p14="http://schemas.microsoft.com/office/powerpoint/2010/main" val="1019963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710118"/>
            <a:ext cx="11241899" cy="5749047"/>
          </a:xfrm>
        </p:spPr>
        <p:txBody>
          <a:bodyPr>
            <a:normAutofit lnSpcReduction="10000"/>
          </a:bodyPr>
          <a:lstStyle/>
          <a:p>
            <a:pPr marL="0" indent="0">
              <a:buNone/>
            </a:pPr>
            <a:r>
              <a:rPr lang="fr-FR" b="1" dirty="0">
                <a:solidFill>
                  <a:srgbClr val="002060"/>
                </a:solidFill>
              </a:rPr>
              <a:t>Etape 2 </a:t>
            </a:r>
            <a:r>
              <a:rPr lang="fr-FR" b="1" i="1" dirty="0">
                <a:solidFill>
                  <a:srgbClr val="002060"/>
                </a:solidFill>
              </a:rPr>
              <a:t>FAST FASHION </a:t>
            </a:r>
            <a:r>
              <a:rPr lang="fr-FR" b="1" i="1" dirty="0" smtClean="0">
                <a:solidFill>
                  <a:srgbClr val="002060"/>
                </a:solidFill>
              </a:rPr>
              <a:t>                      (Octobre, </a:t>
            </a:r>
            <a:r>
              <a:rPr lang="fr-FR" b="1" dirty="0" smtClean="0">
                <a:solidFill>
                  <a:srgbClr val="002060"/>
                </a:solidFill>
              </a:rPr>
              <a:t>Novembre </a:t>
            </a:r>
            <a:r>
              <a:rPr lang="fr-FR" b="1" dirty="0">
                <a:solidFill>
                  <a:srgbClr val="002060"/>
                </a:solidFill>
              </a:rPr>
              <a:t>et </a:t>
            </a:r>
            <a:r>
              <a:rPr lang="fr-FR" b="1" dirty="0" smtClean="0">
                <a:solidFill>
                  <a:srgbClr val="002060"/>
                </a:solidFill>
              </a:rPr>
              <a:t>Décembre)</a:t>
            </a:r>
            <a:endParaRPr lang="fr-FR" b="1" dirty="0">
              <a:solidFill>
                <a:srgbClr val="002060"/>
              </a:solidFill>
            </a:endParaRPr>
          </a:p>
          <a:p>
            <a:pPr fontAlgn="base"/>
            <a:r>
              <a:rPr lang="fr-FR" b="1" dirty="0">
                <a:solidFill>
                  <a:srgbClr val="002060"/>
                </a:solidFill>
              </a:rPr>
              <a:t>  Chaque élève va faire l’inventaire de ses vêtements: type, nombres, matériels, marques,.... Ils peuvent prendre des photos, ou faire des vidéos rigolos…    </a:t>
            </a:r>
          </a:p>
          <a:p>
            <a:pPr fontAlgn="base"/>
            <a:r>
              <a:rPr lang="fr-FR" b="1" dirty="0">
                <a:solidFill>
                  <a:srgbClr val="002060"/>
                </a:solidFill>
              </a:rPr>
              <a:t>on créera un sondage pour connaître leurs habitudes d’achats de vêtements par pays   </a:t>
            </a:r>
          </a:p>
          <a:p>
            <a:pPr fontAlgn="base"/>
            <a:r>
              <a:rPr lang="fr-FR" b="1" dirty="0">
                <a:solidFill>
                  <a:srgbClr val="002060"/>
                </a:solidFill>
              </a:rPr>
              <a:t>Vidéos-cours sur l’impact de la </a:t>
            </a:r>
            <a:r>
              <a:rPr lang="fr-FR" b="1" dirty="0" err="1">
                <a:solidFill>
                  <a:srgbClr val="002060"/>
                </a:solidFill>
              </a:rPr>
              <a:t>fast</a:t>
            </a:r>
            <a:r>
              <a:rPr lang="fr-FR" b="1" dirty="0">
                <a:solidFill>
                  <a:srgbClr val="002060"/>
                </a:solidFill>
              </a:rPr>
              <a:t> </a:t>
            </a:r>
            <a:r>
              <a:rPr lang="fr-FR" b="1" dirty="0" err="1">
                <a:solidFill>
                  <a:srgbClr val="002060"/>
                </a:solidFill>
              </a:rPr>
              <a:t>fashion</a:t>
            </a:r>
            <a:r>
              <a:rPr lang="fr-FR" b="1" dirty="0">
                <a:solidFill>
                  <a:srgbClr val="002060"/>
                </a:solidFill>
              </a:rPr>
              <a:t>, de la mode sur l'environnement (consommation d’eau douce par type de vêtement, droits humains des travailleurs du secteur de la mode violés, effets sur la santé des travailleurs des produits chimiques utilisés,....)</a:t>
            </a:r>
          </a:p>
          <a:p>
            <a:pPr fontAlgn="base"/>
            <a:r>
              <a:rPr lang="fr-FR" b="1" dirty="0">
                <a:solidFill>
                  <a:srgbClr val="002060"/>
                </a:solidFill>
              </a:rPr>
              <a:t>Visioconférences entre partenaires pour comparer les résultats du sondage sur les vêtements possédés.</a:t>
            </a:r>
          </a:p>
          <a:p>
            <a:pPr fontAlgn="base"/>
            <a:r>
              <a:rPr lang="fr-FR" b="1" dirty="0">
                <a:solidFill>
                  <a:srgbClr val="002060"/>
                </a:solidFill>
              </a:rPr>
              <a:t>création d’une brochure ou d’un guide en groupes internationaux (la brochure/guide pourrait avoir trois parties: dans la première on pourrait indiquer, pour chaque type de vêtement, son impact sur l’environnement en eau, gaz à effet de serre, dans la deuxième les droits humains violés, dans la troisième les applis qui aident à faire des achats de vêtements "durables" et/ou des marques de vêtements “soutenables”</a:t>
            </a:r>
          </a:p>
          <a:p>
            <a:pPr fontAlgn="base"/>
            <a:r>
              <a:rPr lang="fr-FR" b="1" dirty="0">
                <a:solidFill>
                  <a:srgbClr val="002060"/>
                </a:solidFill>
              </a:rPr>
              <a:t>Publications sur les réseaux sociaux du projet.</a:t>
            </a:r>
          </a:p>
          <a:p>
            <a:endParaRPr lang="it-IT" dirty="0"/>
          </a:p>
        </p:txBody>
      </p:sp>
    </p:spTree>
    <p:extLst>
      <p:ext uri="{BB962C8B-B14F-4D97-AF65-F5344CB8AC3E}">
        <p14:creationId xmlns:p14="http://schemas.microsoft.com/office/powerpoint/2010/main" val="3220022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1775298"/>
            <a:ext cx="10094035" cy="3615267"/>
          </a:xfrm>
        </p:spPr>
        <p:txBody>
          <a:bodyPr>
            <a:noAutofit/>
          </a:bodyPr>
          <a:lstStyle/>
          <a:p>
            <a:r>
              <a:rPr lang="fr-FR" sz="1800" b="1" dirty="0">
                <a:solidFill>
                  <a:srgbClr val="002060"/>
                </a:solidFill>
              </a:rPr>
              <a:t>Etape 3 </a:t>
            </a:r>
            <a:r>
              <a:rPr lang="fr-FR" sz="1800" b="1" i="1" dirty="0">
                <a:solidFill>
                  <a:srgbClr val="002060"/>
                </a:solidFill>
              </a:rPr>
              <a:t>FAST FOOD (et Agriculture durable et tourisme rural) </a:t>
            </a:r>
            <a:r>
              <a:rPr lang="fr-FR" sz="1800" b="1" i="1" dirty="0" smtClean="0">
                <a:solidFill>
                  <a:srgbClr val="002060"/>
                </a:solidFill>
              </a:rPr>
              <a:t>       (</a:t>
            </a:r>
            <a:r>
              <a:rPr lang="fr-FR" sz="1800" b="1" dirty="0" smtClean="0">
                <a:solidFill>
                  <a:srgbClr val="002060"/>
                </a:solidFill>
              </a:rPr>
              <a:t>Janvier</a:t>
            </a:r>
            <a:r>
              <a:rPr lang="fr-FR" sz="1800" b="1" dirty="0">
                <a:solidFill>
                  <a:srgbClr val="002060"/>
                </a:solidFill>
              </a:rPr>
              <a:t>, Février, </a:t>
            </a:r>
            <a:r>
              <a:rPr lang="fr-FR" sz="1800" b="1" dirty="0" smtClean="0">
                <a:solidFill>
                  <a:srgbClr val="002060"/>
                </a:solidFill>
              </a:rPr>
              <a:t>Mars)</a:t>
            </a:r>
            <a:endParaRPr lang="fr-FR" sz="1800" b="1" dirty="0">
              <a:solidFill>
                <a:srgbClr val="002060"/>
              </a:solidFill>
            </a:endParaRPr>
          </a:p>
          <a:p>
            <a:pPr fontAlgn="base"/>
            <a:r>
              <a:rPr lang="fr-FR" sz="1800" b="1" dirty="0">
                <a:solidFill>
                  <a:srgbClr val="002060"/>
                </a:solidFill>
              </a:rPr>
              <a:t>Sondage sur les habitudes alimentaire;</a:t>
            </a:r>
          </a:p>
          <a:p>
            <a:pPr fontAlgn="base"/>
            <a:r>
              <a:rPr lang="fr-FR" sz="1800" b="1" dirty="0">
                <a:solidFill>
                  <a:srgbClr val="002060"/>
                </a:solidFill>
              </a:rPr>
              <a:t>Visioconférences entre partenaires pour comparer les résultats du sondage sur les habitudes alimentaires;</a:t>
            </a:r>
          </a:p>
          <a:p>
            <a:pPr fontAlgn="base"/>
            <a:r>
              <a:rPr lang="fr-FR" sz="1800" b="1" dirty="0" err="1">
                <a:solidFill>
                  <a:srgbClr val="002060"/>
                </a:solidFill>
              </a:rPr>
              <a:t>Fast</a:t>
            </a:r>
            <a:r>
              <a:rPr lang="fr-FR" sz="1800" b="1" dirty="0">
                <a:solidFill>
                  <a:srgbClr val="002060"/>
                </a:solidFill>
              </a:rPr>
              <a:t> </a:t>
            </a:r>
            <a:r>
              <a:rPr lang="fr-FR" sz="1800" b="1" dirty="0" err="1">
                <a:solidFill>
                  <a:srgbClr val="002060"/>
                </a:solidFill>
              </a:rPr>
              <a:t>food</a:t>
            </a:r>
            <a:r>
              <a:rPr lang="fr-FR" sz="1800" b="1" dirty="0">
                <a:solidFill>
                  <a:srgbClr val="002060"/>
                </a:solidFill>
              </a:rPr>
              <a:t> vs slow </a:t>
            </a:r>
            <a:r>
              <a:rPr lang="fr-FR" sz="1800" b="1" dirty="0" err="1">
                <a:solidFill>
                  <a:srgbClr val="002060"/>
                </a:solidFill>
              </a:rPr>
              <a:t>food</a:t>
            </a:r>
            <a:r>
              <a:rPr lang="fr-FR" sz="1800" b="1" dirty="0">
                <a:solidFill>
                  <a:srgbClr val="002060"/>
                </a:solidFill>
              </a:rPr>
              <a:t> Rencontres avec des </a:t>
            </a:r>
            <a:r>
              <a:rPr lang="fr-FR" sz="1800" b="1" dirty="0" smtClean="0">
                <a:solidFill>
                  <a:srgbClr val="002060"/>
                </a:solidFill>
              </a:rPr>
              <a:t>experts</a:t>
            </a:r>
          </a:p>
          <a:p>
            <a:pPr fontAlgn="base"/>
            <a:r>
              <a:rPr lang="fr-FR" sz="1800" b="1" dirty="0" smtClean="0">
                <a:solidFill>
                  <a:srgbClr val="002060"/>
                </a:solidFill>
              </a:rPr>
              <a:t>Régime </a:t>
            </a:r>
            <a:r>
              <a:rPr lang="fr-FR" sz="1800" b="1" dirty="0">
                <a:solidFill>
                  <a:srgbClr val="002060"/>
                </a:solidFill>
              </a:rPr>
              <a:t>méditerranéen Rencontres avec des experts</a:t>
            </a:r>
          </a:p>
          <a:p>
            <a:pPr fontAlgn="base"/>
            <a:r>
              <a:rPr lang="fr-FR" sz="1800" b="1" dirty="0">
                <a:solidFill>
                  <a:srgbClr val="002060"/>
                </a:solidFill>
              </a:rPr>
              <a:t>Agriculture soutenable</a:t>
            </a:r>
          </a:p>
          <a:p>
            <a:pPr fontAlgn="base"/>
            <a:r>
              <a:rPr lang="fr-FR" sz="1800" b="1" dirty="0">
                <a:solidFill>
                  <a:srgbClr val="002060"/>
                </a:solidFill>
              </a:rPr>
              <a:t>Rural tourisme (recherches, visites et rencontres avec des experts ou entrepreneurs de chaque ville/région partenaires offrant des produits d’agriculture soutenable ou du tourisme rural.</a:t>
            </a:r>
          </a:p>
          <a:p>
            <a:pPr fontAlgn="base"/>
            <a:r>
              <a:rPr lang="fr-FR" sz="1800" b="1" dirty="0">
                <a:solidFill>
                  <a:srgbClr val="002060"/>
                </a:solidFill>
              </a:rPr>
              <a:t>création d’une brochure ou d’un guide en groupes internationaux illustrant les effets de la malbouffe sur l’environnement, sur la santé, sur le régime méditerranéen, sur les droits humains violés par l’industrie du “Junk </a:t>
            </a:r>
            <a:r>
              <a:rPr lang="fr-FR" sz="1800" b="1" dirty="0" err="1">
                <a:solidFill>
                  <a:srgbClr val="002060"/>
                </a:solidFill>
              </a:rPr>
              <a:t>food</a:t>
            </a:r>
            <a:r>
              <a:rPr lang="fr-FR" sz="1800" b="1" dirty="0">
                <a:solidFill>
                  <a:srgbClr val="002060"/>
                </a:solidFill>
              </a:rPr>
              <a:t>”,  ou les produits de chaque région provenant d’agriculture soutenable ou des endroits où on peut faire du tourisme rural.</a:t>
            </a:r>
          </a:p>
          <a:p>
            <a:pPr fontAlgn="base"/>
            <a:r>
              <a:rPr lang="fr-FR" sz="1800" b="1" dirty="0">
                <a:solidFill>
                  <a:srgbClr val="002060"/>
                </a:solidFill>
              </a:rPr>
              <a:t>Publications sur les réseaux sociaux du projet.</a:t>
            </a:r>
          </a:p>
          <a:p>
            <a:endParaRPr lang="it-IT" sz="1800" b="1" dirty="0">
              <a:solidFill>
                <a:srgbClr val="002060"/>
              </a:solidFill>
            </a:endParaRPr>
          </a:p>
        </p:txBody>
      </p:sp>
    </p:spTree>
    <p:extLst>
      <p:ext uri="{BB962C8B-B14F-4D97-AF65-F5344CB8AC3E}">
        <p14:creationId xmlns:p14="http://schemas.microsoft.com/office/powerpoint/2010/main" val="2856311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963037"/>
            <a:ext cx="11290537" cy="5583677"/>
          </a:xfrm>
        </p:spPr>
        <p:txBody>
          <a:bodyPr>
            <a:noAutofit/>
          </a:bodyPr>
          <a:lstStyle/>
          <a:p>
            <a:pPr marL="0" indent="0">
              <a:buNone/>
            </a:pPr>
            <a:r>
              <a:rPr lang="fr-FR" sz="1800" b="1" dirty="0">
                <a:solidFill>
                  <a:srgbClr val="002060"/>
                </a:solidFill>
              </a:rPr>
              <a:t>Etapes 4 PASSIVE HOUSES </a:t>
            </a:r>
            <a:r>
              <a:rPr lang="fr-FR" sz="1800" b="1" dirty="0" smtClean="0">
                <a:solidFill>
                  <a:srgbClr val="002060"/>
                </a:solidFill>
              </a:rPr>
              <a:t>     (Avril-Mai)</a:t>
            </a:r>
            <a:endParaRPr lang="fr-FR" sz="1800" b="1" dirty="0">
              <a:solidFill>
                <a:srgbClr val="002060"/>
              </a:solidFill>
            </a:endParaRPr>
          </a:p>
          <a:p>
            <a:r>
              <a:rPr lang="fr-FR" sz="1800" b="1" dirty="0">
                <a:solidFill>
                  <a:srgbClr val="002060"/>
                </a:solidFill>
              </a:rPr>
              <a:t>●       recherche sur les maisons passives.</a:t>
            </a:r>
          </a:p>
          <a:p>
            <a:r>
              <a:rPr lang="fr-FR" sz="1800" b="1" dirty="0">
                <a:solidFill>
                  <a:srgbClr val="002060"/>
                </a:solidFill>
              </a:rPr>
              <a:t>●       Fonctionnement et avantages pour </a:t>
            </a:r>
            <a:r>
              <a:rPr lang="fr-FR" sz="1800" b="1" dirty="0" smtClean="0">
                <a:solidFill>
                  <a:srgbClr val="002060"/>
                </a:solidFill>
              </a:rPr>
              <a:t>l’environnement</a:t>
            </a:r>
          </a:p>
          <a:p>
            <a:endParaRPr lang="fr-FR" sz="1800" b="1" dirty="0">
              <a:solidFill>
                <a:srgbClr val="002060"/>
              </a:solidFill>
            </a:endParaRPr>
          </a:p>
          <a:p>
            <a:pPr marL="0" indent="0">
              <a:buNone/>
            </a:pPr>
            <a:r>
              <a:rPr lang="fr-FR" sz="1800" b="1" dirty="0" smtClean="0">
                <a:solidFill>
                  <a:srgbClr val="002060"/>
                </a:solidFill>
              </a:rPr>
              <a:t>Etape 5 Evaluation                  (Janvier, Mai)</a:t>
            </a:r>
          </a:p>
          <a:p>
            <a:r>
              <a:rPr lang="fr-FR" sz="1800" b="1" dirty="0">
                <a:solidFill>
                  <a:srgbClr val="002060"/>
                </a:solidFill>
              </a:rPr>
              <a:t>Evaluation à</a:t>
            </a:r>
            <a:r>
              <a:rPr lang="fr-FR" sz="1800" b="1" dirty="0" smtClean="0">
                <a:solidFill>
                  <a:srgbClr val="002060"/>
                </a:solidFill>
              </a:rPr>
              <a:t> </a:t>
            </a:r>
            <a:r>
              <a:rPr lang="fr-FR" sz="1800" b="1" dirty="0" err="1" smtClean="0">
                <a:solidFill>
                  <a:srgbClr val="002060"/>
                </a:solidFill>
              </a:rPr>
              <a:t>mi-terme</a:t>
            </a:r>
            <a:r>
              <a:rPr lang="fr-FR" sz="1800" b="1" dirty="0" smtClean="0">
                <a:solidFill>
                  <a:srgbClr val="002060"/>
                </a:solidFill>
              </a:rPr>
              <a:t> et finale (questionnaire, documents de narration, portfolios,  </a:t>
            </a:r>
            <a:endParaRPr lang="fr-FR" sz="1800" b="1" dirty="0">
              <a:solidFill>
                <a:srgbClr val="002060"/>
              </a:solidFill>
            </a:endParaRPr>
          </a:p>
          <a:p>
            <a:r>
              <a:rPr lang="fr-FR" sz="1800" b="1" dirty="0">
                <a:solidFill>
                  <a:srgbClr val="002060"/>
                </a:solidFill>
              </a:rPr>
              <a:t>jeux en ligne (Escapes </a:t>
            </a:r>
            <a:r>
              <a:rPr lang="fr-FR" sz="1800" b="1" dirty="0" err="1">
                <a:solidFill>
                  <a:srgbClr val="002060"/>
                </a:solidFill>
              </a:rPr>
              <a:t>rooms</a:t>
            </a:r>
            <a:r>
              <a:rPr lang="fr-FR" sz="1800" b="1" dirty="0">
                <a:solidFill>
                  <a:srgbClr val="002060"/>
                </a:solidFill>
              </a:rPr>
              <a:t>, </a:t>
            </a:r>
            <a:r>
              <a:rPr lang="fr-FR" sz="1800" b="1" dirty="0" err="1">
                <a:solidFill>
                  <a:srgbClr val="002060"/>
                </a:solidFill>
              </a:rPr>
              <a:t>Kahoot</a:t>
            </a:r>
            <a:r>
              <a:rPr lang="fr-FR" sz="1800" b="1" dirty="0">
                <a:solidFill>
                  <a:srgbClr val="002060"/>
                </a:solidFill>
              </a:rPr>
              <a:t>, …), </a:t>
            </a:r>
            <a:r>
              <a:rPr lang="fr-FR" sz="1800" b="1" dirty="0" smtClean="0">
                <a:solidFill>
                  <a:srgbClr val="002060"/>
                </a:solidFill>
              </a:rPr>
              <a:t>questionnaires</a:t>
            </a:r>
          </a:p>
          <a:p>
            <a:endParaRPr lang="fr-FR" sz="1800" b="1" dirty="0">
              <a:solidFill>
                <a:srgbClr val="002060"/>
              </a:solidFill>
            </a:endParaRPr>
          </a:p>
          <a:p>
            <a:pPr marL="0" indent="0">
              <a:buNone/>
            </a:pPr>
            <a:endParaRPr lang="fr-FR" sz="1800" b="1" dirty="0">
              <a:solidFill>
                <a:srgbClr val="002060"/>
              </a:solidFill>
            </a:endParaRPr>
          </a:p>
          <a:p>
            <a:r>
              <a:rPr lang="fr-FR" sz="1800" b="1" dirty="0">
                <a:solidFill>
                  <a:srgbClr val="002060"/>
                </a:solidFill>
              </a:rPr>
              <a:t>Etape 6 </a:t>
            </a:r>
            <a:r>
              <a:rPr lang="fr-FR" sz="1800" b="1" dirty="0" smtClean="0">
                <a:solidFill>
                  <a:srgbClr val="002060"/>
                </a:solidFill>
              </a:rPr>
              <a:t>Dissémination         (Octobre-Juin)</a:t>
            </a:r>
            <a:endParaRPr lang="fr-FR" sz="1800" b="1" dirty="0">
              <a:solidFill>
                <a:srgbClr val="002060"/>
              </a:solidFill>
            </a:endParaRPr>
          </a:p>
          <a:p>
            <a:r>
              <a:rPr lang="fr-FR" sz="1800" b="1" dirty="0">
                <a:solidFill>
                  <a:srgbClr val="002060"/>
                </a:solidFill>
              </a:rPr>
              <a:t>14 Octobre #</a:t>
            </a:r>
            <a:r>
              <a:rPr lang="fr-FR" sz="1800" b="1" dirty="0" err="1">
                <a:solidFill>
                  <a:srgbClr val="002060"/>
                </a:solidFill>
              </a:rPr>
              <a:t>Erasmusdays</a:t>
            </a:r>
            <a:r>
              <a:rPr lang="fr-FR" sz="1800" b="1" dirty="0">
                <a:solidFill>
                  <a:srgbClr val="002060"/>
                </a:solidFill>
              </a:rPr>
              <a:t> </a:t>
            </a:r>
            <a:endParaRPr lang="fr-FR" sz="1800" b="1" dirty="0" smtClean="0">
              <a:solidFill>
                <a:srgbClr val="002060"/>
              </a:solidFill>
            </a:endParaRPr>
          </a:p>
          <a:p>
            <a:r>
              <a:rPr lang="fr-FR" sz="1800" b="1" dirty="0" err="1" smtClean="0">
                <a:solidFill>
                  <a:srgbClr val="002060"/>
                </a:solidFill>
              </a:rPr>
              <a:t>Evenements</a:t>
            </a:r>
            <a:r>
              <a:rPr lang="fr-FR" sz="1800" b="1" dirty="0" smtClean="0">
                <a:solidFill>
                  <a:srgbClr val="002060"/>
                </a:solidFill>
              </a:rPr>
              <a:t> </a:t>
            </a:r>
            <a:r>
              <a:rPr lang="fr-FR" sz="1800" b="1" dirty="0" err="1" smtClean="0">
                <a:solidFill>
                  <a:srgbClr val="002060"/>
                </a:solidFill>
              </a:rPr>
              <a:t>eTwinning</a:t>
            </a:r>
            <a:endParaRPr lang="fr-FR" sz="1800" b="1" dirty="0" smtClean="0">
              <a:solidFill>
                <a:srgbClr val="002060"/>
              </a:solidFill>
            </a:endParaRPr>
          </a:p>
          <a:p>
            <a:r>
              <a:rPr lang="fr-FR" sz="1800" b="1" dirty="0" smtClean="0">
                <a:solidFill>
                  <a:srgbClr val="002060"/>
                </a:solidFill>
              </a:rPr>
              <a:t>Portes ouvertes</a:t>
            </a:r>
            <a:endParaRPr lang="fr-FR" sz="1800" b="1" dirty="0">
              <a:solidFill>
                <a:srgbClr val="002060"/>
              </a:solidFill>
            </a:endParaRPr>
          </a:p>
          <a:p>
            <a:r>
              <a:rPr lang="fr-FR" sz="1800" dirty="0"/>
              <a:t/>
            </a:r>
            <a:br>
              <a:rPr lang="fr-FR" sz="1800" dirty="0"/>
            </a:br>
            <a:endParaRPr lang="fr-FR" sz="1800" b="1" dirty="0" smtClean="0"/>
          </a:p>
          <a:p>
            <a:pPr marL="0" indent="0">
              <a:buNone/>
            </a:pPr>
            <a:endParaRPr lang="fr-FR" sz="1800" b="1" dirty="0"/>
          </a:p>
          <a:p>
            <a:pPr marL="0" indent="0">
              <a:buNone/>
            </a:pPr>
            <a:endParaRPr lang="fr-FR" sz="1800" b="1" dirty="0"/>
          </a:p>
          <a:p>
            <a:r>
              <a:rPr lang="fr-FR" sz="1800" dirty="0"/>
              <a:t/>
            </a:r>
            <a:br>
              <a:rPr lang="fr-FR" sz="1800" dirty="0"/>
            </a:br>
            <a:endParaRPr lang="it-IT" sz="1800" dirty="0"/>
          </a:p>
        </p:txBody>
      </p:sp>
    </p:spTree>
    <p:extLst>
      <p:ext uri="{BB962C8B-B14F-4D97-AF65-F5344CB8AC3E}">
        <p14:creationId xmlns:p14="http://schemas.microsoft.com/office/powerpoint/2010/main" val="1250032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49383" y="1819563"/>
            <a:ext cx="11286836" cy="138547"/>
          </a:xfrm>
        </p:spPr>
        <p:txBody>
          <a:bodyPr>
            <a:normAutofit fontScale="25000" lnSpcReduction="20000"/>
          </a:bodyPr>
          <a:lstStyle/>
          <a:p>
            <a:pPr marL="0" indent="0">
              <a:buNone/>
            </a:pPr>
            <a:endParaRPr lang="it-IT" sz="8000" b="1" dirty="0" smtClean="0"/>
          </a:p>
          <a:p>
            <a:pPr marL="0" indent="0">
              <a:buNone/>
            </a:pPr>
            <a:endParaRPr lang="it-IT" sz="8000" b="1" dirty="0"/>
          </a:p>
          <a:p>
            <a:pPr marL="0" indent="0">
              <a:buNone/>
            </a:pPr>
            <a:endParaRPr lang="it-IT" sz="11200" b="1" u="sng" dirty="0" smtClean="0"/>
          </a:p>
          <a:p>
            <a:pPr marL="0" indent="0">
              <a:buNone/>
            </a:pPr>
            <a:endParaRPr lang="it-IT" sz="11200" b="1" u="sng" dirty="0"/>
          </a:p>
          <a:p>
            <a:pPr marL="0" indent="0">
              <a:buNone/>
            </a:pPr>
            <a:r>
              <a:rPr lang="it-IT" sz="11200" b="1" u="sng" dirty="0" err="1" smtClean="0">
                <a:solidFill>
                  <a:srgbClr val="002060"/>
                </a:solidFill>
              </a:rPr>
              <a:t>Mobilités</a:t>
            </a:r>
            <a:r>
              <a:rPr lang="it-IT" sz="11200" b="1" u="sng" dirty="0" smtClean="0">
                <a:solidFill>
                  <a:srgbClr val="002060"/>
                </a:solidFill>
              </a:rPr>
              <a:t> </a:t>
            </a:r>
            <a:r>
              <a:rPr lang="it-IT" sz="11200" b="1" u="sng" dirty="0" err="1" smtClean="0">
                <a:solidFill>
                  <a:srgbClr val="002060"/>
                </a:solidFill>
              </a:rPr>
              <a:t>prévues</a:t>
            </a:r>
            <a:endParaRPr lang="it-IT" sz="11200" b="1" u="sng" dirty="0" smtClean="0">
              <a:solidFill>
                <a:srgbClr val="002060"/>
              </a:solidFill>
            </a:endParaRPr>
          </a:p>
          <a:p>
            <a:pPr marL="0" indent="0">
              <a:buNone/>
            </a:pPr>
            <a:endParaRPr lang="it-IT" sz="8000" b="1" dirty="0" smtClean="0">
              <a:solidFill>
                <a:srgbClr val="002060"/>
              </a:solidFill>
              <a:effectLst>
                <a:outerShdw blurRad="38100" dist="38100" dir="2700000" algn="tl">
                  <a:srgbClr val="000000">
                    <a:alpha val="43137"/>
                  </a:srgbClr>
                </a:outerShdw>
              </a:effectLst>
            </a:endParaRPr>
          </a:p>
          <a:p>
            <a:pPr marL="0" indent="0">
              <a:buNone/>
            </a:pPr>
            <a:endParaRPr lang="it-IT" sz="8000" b="1" dirty="0">
              <a:solidFill>
                <a:srgbClr val="002060"/>
              </a:solidFill>
              <a:effectLst>
                <a:outerShdw blurRad="38100" dist="38100" dir="2700000" algn="tl">
                  <a:srgbClr val="000000">
                    <a:alpha val="43137"/>
                  </a:srgbClr>
                </a:outerShdw>
              </a:effectLst>
            </a:endParaRPr>
          </a:p>
          <a:p>
            <a:pPr marL="0" indent="0">
              <a:buNone/>
            </a:pPr>
            <a:r>
              <a:rPr lang="it-IT" sz="8000" b="1" dirty="0" err="1" smtClean="0">
                <a:solidFill>
                  <a:srgbClr val="002060"/>
                </a:solidFill>
                <a:effectLst>
                  <a:outerShdw blurRad="38100" dist="38100" dir="2700000" algn="tl">
                    <a:srgbClr val="000000">
                      <a:alpha val="43137"/>
                    </a:srgbClr>
                  </a:outerShdw>
                </a:effectLst>
              </a:rPr>
              <a:t>Décembre</a:t>
            </a:r>
            <a:r>
              <a:rPr lang="it-IT" sz="8000" b="1" dirty="0" smtClean="0">
                <a:solidFill>
                  <a:srgbClr val="002060"/>
                </a:solidFill>
                <a:effectLst>
                  <a:outerShdw blurRad="38100" dist="38100" dir="2700000" algn="tl">
                    <a:srgbClr val="000000">
                      <a:alpha val="43137"/>
                    </a:srgbClr>
                  </a:outerShdw>
                </a:effectLst>
              </a:rPr>
              <a:t> 2022 </a:t>
            </a:r>
            <a:endParaRPr lang="it-IT" sz="7200" b="1" dirty="0">
              <a:solidFill>
                <a:srgbClr val="002060"/>
              </a:solidFill>
            </a:endParaRPr>
          </a:p>
          <a:p>
            <a:pPr marL="0" indent="0">
              <a:buNone/>
            </a:pPr>
            <a:r>
              <a:rPr lang="it-IT" sz="7200" b="1" dirty="0" err="1" smtClean="0">
                <a:solidFill>
                  <a:srgbClr val="002060"/>
                </a:solidFill>
              </a:rPr>
              <a:t>Allemands</a:t>
            </a:r>
            <a:r>
              <a:rPr lang="it-IT" sz="7200" b="1" dirty="0" smtClean="0">
                <a:solidFill>
                  <a:srgbClr val="002060"/>
                </a:solidFill>
              </a:rPr>
              <a:t> en </a:t>
            </a:r>
            <a:r>
              <a:rPr lang="it-IT" sz="7200" b="1" dirty="0" err="1" smtClean="0">
                <a:solidFill>
                  <a:srgbClr val="002060"/>
                </a:solidFill>
              </a:rPr>
              <a:t>Espagne</a:t>
            </a:r>
            <a:endParaRPr lang="it-IT" sz="7200" b="1" dirty="0" smtClean="0">
              <a:solidFill>
                <a:srgbClr val="002060"/>
              </a:solidFill>
            </a:endParaRPr>
          </a:p>
          <a:p>
            <a:pPr marL="0" indent="0">
              <a:buNone/>
            </a:pPr>
            <a:endParaRPr lang="it-IT" sz="7200" b="1" dirty="0" smtClean="0">
              <a:solidFill>
                <a:srgbClr val="002060"/>
              </a:solidFill>
            </a:endParaRPr>
          </a:p>
          <a:p>
            <a:pPr marL="0" indent="0">
              <a:buNone/>
            </a:pPr>
            <a:r>
              <a:rPr lang="it-IT" sz="8000" b="1" dirty="0" err="1" smtClean="0">
                <a:solidFill>
                  <a:srgbClr val="002060"/>
                </a:solidFill>
                <a:effectLst>
                  <a:outerShdw blurRad="38100" dist="38100" dir="2700000" algn="tl">
                    <a:srgbClr val="000000">
                      <a:alpha val="43137"/>
                    </a:srgbClr>
                  </a:outerShdw>
                </a:effectLst>
              </a:rPr>
              <a:t>Février</a:t>
            </a:r>
            <a:r>
              <a:rPr lang="it-IT" sz="8000" b="1" dirty="0" smtClean="0">
                <a:solidFill>
                  <a:srgbClr val="002060"/>
                </a:solidFill>
                <a:effectLst>
                  <a:outerShdw blurRad="38100" dist="38100" dir="2700000" algn="tl">
                    <a:srgbClr val="000000">
                      <a:alpha val="43137"/>
                    </a:srgbClr>
                  </a:outerShdw>
                </a:effectLst>
              </a:rPr>
              <a:t> 2023 </a:t>
            </a:r>
            <a:r>
              <a:rPr lang="it-IT" sz="7200" b="1" dirty="0" smtClean="0">
                <a:solidFill>
                  <a:srgbClr val="002060"/>
                </a:solidFill>
              </a:rPr>
              <a:t>(</a:t>
            </a:r>
          </a:p>
          <a:p>
            <a:pPr marL="0" indent="0">
              <a:buNone/>
            </a:pPr>
            <a:r>
              <a:rPr lang="it-IT" sz="7200" b="1" dirty="0" err="1" smtClean="0">
                <a:solidFill>
                  <a:srgbClr val="002060"/>
                </a:solidFill>
              </a:rPr>
              <a:t>Italiens</a:t>
            </a:r>
            <a:r>
              <a:rPr lang="it-IT" sz="7200" b="1" dirty="0" smtClean="0">
                <a:solidFill>
                  <a:srgbClr val="002060"/>
                </a:solidFill>
              </a:rPr>
              <a:t> et </a:t>
            </a:r>
            <a:r>
              <a:rPr lang="it-IT" sz="7200" b="1" dirty="0" err="1" smtClean="0">
                <a:solidFill>
                  <a:srgbClr val="002060"/>
                </a:solidFill>
              </a:rPr>
              <a:t>Espagnols</a:t>
            </a:r>
            <a:r>
              <a:rPr lang="it-IT" sz="7200" b="1" dirty="0" smtClean="0">
                <a:solidFill>
                  <a:srgbClr val="002060"/>
                </a:solidFill>
              </a:rPr>
              <a:t> en </a:t>
            </a:r>
            <a:r>
              <a:rPr lang="it-IT" sz="7200" b="1" dirty="0" err="1" smtClean="0">
                <a:solidFill>
                  <a:srgbClr val="002060"/>
                </a:solidFill>
              </a:rPr>
              <a:t>Allemagne</a:t>
            </a:r>
            <a:endParaRPr lang="it-IT" sz="7200" b="1" dirty="0" smtClean="0">
              <a:solidFill>
                <a:srgbClr val="002060"/>
              </a:solidFill>
            </a:endParaRPr>
          </a:p>
          <a:p>
            <a:pPr marL="0" indent="0">
              <a:buNone/>
            </a:pPr>
            <a:r>
              <a:rPr lang="it-IT" sz="7200" b="1" dirty="0" err="1" smtClean="0">
                <a:solidFill>
                  <a:srgbClr val="002060"/>
                </a:solidFill>
              </a:rPr>
              <a:t>Espagnols</a:t>
            </a:r>
            <a:r>
              <a:rPr lang="it-IT" sz="7200" b="1" dirty="0" smtClean="0">
                <a:solidFill>
                  <a:srgbClr val="002060"/>
                </a:solidFill>
              </a:rPr>
              <a:t> et </a:t>
            </a:r>
            <a:r>
              <a:rPr lang="it-IT" sz="7200" b="1" dirty="0" err="1" smtClean="0">
                <a:solidFill>
                  <a:srgbClr val="002060"/>
                </a:solidFill>
              </a:rPr>
              <a:t>Français</a:t>
            </a:r>
            <a:r>
              <a:rPr lang="it-IT" sz="7200" b="1" dirty="0">
                <a:solidFill>
                  <a:srgbClr val="002060"/>
                </a:solidFill>
              </a:rPr>
              <a:t> </a:t>
            </a:r>
            <a:r>
              <a:rPr lang="it-IT" sz="7200" b="1" dirty="0" smtClean="0">
                <a:solidFill>
                  <a:srgbClr val="002060"/>
                </a:solidFill>
              </a:rPr>
              <a:t>en </a:t>
            </a:r>
            <a:r>
              <a:rPr lang="it-IT" sz="7200" b="1" dirty="0" err="1" smtClean="0">
                <a:solidFill>
                  <a:srgbClr val="002060"/>
                </a:solidFill>
              </a:rPr>
              <a:t>Italie</a:t>
            </a:r>
            <a:endParaRPr lang="it-IT" sz="7200" b="1" dirty="0" smtClean="0">
              <a:solidFill>
                <a:srgbClr val="002060"/>
              </a:solidFill>
            </a:endParaRPr>
          </a:p>
          <a:p>
            <a:pPr marL="0" indent="0">
              <a:buNone/>
            </a:pPr>
            <a:endParaRPr lang="it-IT" sz="8000" b="1" dirty="0" smtClean="0">
              <a:solidFill>
                <a:srgbClr val="002060"/>
              </a:solidFill>
            </a:endParaRPr>
          </a:p>
          <a:p>
            <a:pPr marL="0" indent="0">
              <a:buNone/>
            </a:pPr>
            <a:r>
              <a:rPr lang="it-IT" sz="8000" b="1" dirty="0" smtClean="0">
                <a:solidFill>
                  <a:srgbClr val="002060"/>
                </a:solidFill>
                <a:effectLst>
                  <a:outerShdw blurRad="38100" dist="38100" dir="2700000" algn="tl">
                    <a:srgbClr val="000000">
                      <a:alpha val="43137"/>
                    </a:srgbClr>
                  </a:outerShdw>
                </a:effectLst>
              </a:rPr>
              <a:t>Mars 2023 </a:t>
            </a:r>
            <a:endParaRPr lang="it-IT" sz="8000" b="1" dirty="0" smtClean="0">
              <a:solidFill>
                <a:srgbClr val="002060"/>
              </a:solidFill>
            </a:endParaRPr>
          </a:p>
          <a:p>
            <a:pPr marL="0" indent="0">
              <a:buNone/>
            </a:pPr>
            <a:r>
              <a:rPr lang="it-IT" sz="7200" b="1" dirty="0" err="1" smtClean="0">
                <a:solidFill>
                  <a:srgbClr val="002060"/>
                </a:solidFill>
              </a:rPr>
              <a:t>Italiens</a:t>
            </a:r>
            <a:r>
              <a:rPr lang="it-IT" sz="7200" b="1" dirty="0" smtClean="0">
                <a:solidFill>
                  <a:srgbClr val="002060"/>
                </a:solidFill>
              </a:rPr>
              <a:t> en France</a:t>
            </a:r>
          </a:p>
          <a:p>
            <a:pPr marL="0" indent="0">
              <a:buNone/>
            </a:pPr>
            <a:endParaRPr lang="it-IT" sz="7200" b="1" dirty="0" smtClean="0">
              <a:solidFill>
                <a:srgbClr val="002060"/>
              </a:solidFill>
            </a:endParaRPr>
          </a:p>
          <a:p>
            <a:pPr marL="0" indent="0">
              <a:buNone/>
            </a:pPr>
            <a:r>
              <a:rPr lang="it-IT" sz="8000" b="1" dirty="0" smtClean="0">
                <a:solidFill>
                  <a:srgbClr val="002060"/>
                </a:solidFill>
                <a:effectLst>
                  <a:outerShdw blurRad="38100" dist="38100" dir="2700000" algn="tl">
                    <a:srgbClr val="000000">
                      <a:alpha val="43137"/>
                    </a:srgbClr>
                  </a:outerShdw>
                </a:effectLst>
              </a:rPr>
              <a:t>Mars-Avril 2023 </a:t>
            </a:r>
          </a:p>
          <a:p>
            <a:pPr marL="0" indent="0">
              <a:buNone/>
            </a:pPr>
            <a:r>
              <a:rPr lang="it-IT" sz="7200" b="1" dirty="0" err="1" smtClean="0">
                <a:solidFill>
                  <a:srgbClr val="002060"/>
                </a:solidFill>
              </a:rPr>
              <a:t>Italiens</a:t>
            </a:r>
            <a:r>
              <a:rPr lang="it-IT" sz="7200" b="1" dirty="0">
                <a:solidFill>
                  <a:srgbClr val="002060"/>
                </a:solidFill>
              </a:rPr>
              <a:t> </a:t>
            </a:r>
            <a:r>
              <a:rPr lang="it-IT" sz="7200" b="1" dirty="0" smtClean="0">
                <a:solidFill>
                  <a:srgbClr val="002060"/>
                </a:solidFill>
              </a:rPr>
              <a:t>en </a:t>
            </a:r>
            <a:r>
              <a:rPr lang="it-IT" sz="7200" b="1" dirty="0" err="1" smtClean="0">
                <a:solidFill>
                  <a:srgbClr val="002060"/>
                </a:solidFill>
              </a:rPr>
              <a:t>Espagne</a:t>
            </a:r>
            <a:endParaRPr lang="it-IT" sz="7200" b="1" dirty="0" smtClean="0">
              <a:solidFill>
                <a:srgbClr val="002060"/>
              </a:solidFill>
            </a:endParaRPr>
          </a:p>
          <a:p>
            <a:pPr marL="0" indent="0">
              <a:buNone/>
            </a:pPr>
            <a:endParaRPr lang="it-IT" sz="7200" b="1" dirty="0">
              <a:solidFill>
                <a:srgbClr val="002060"/>
              </a:solidFill>
            </a:endParaRPr>
          </a:p>
          <a:p>
            <a:pPr marL="0" indent="0">
              <a:buNone/>
            </a:pPr>
            <a:r>
              <a:rPr lang="it-IT" sz="7200" b="1" dirty="0" smtClean="0">
                <a:solidFill>
                  <a:srgbClr val="002060"/>
                </a:solidFill>
                <a:effectLst>
                  <a:outerShdw blurRad="38100" dist="38100" dir="2700000" algn="tl">
                    <a:srgbClr val="000000">
                      <a:alpha val="43137"/>
                    </a:srgbClr>
                  </a:outerShdw>
                </a:effectLst>
              </a:rPr>
              <a:t>Mai 2023</a:t>
            </a:r>
          </a:p>
          <a:p>
            <a:pPr marL="0" indent="0">
              <a:buNone/>
            </a:pPr>
            <a:r>
              <a:rPr lang="it-IT" sz="7200" b="1" dirty="0" err="1" smtClean="0">
                <a:solidFill>
                  <a:srgbClr val="002060"/>
                </a:solidFill>
                <a:effectLst>
                  <a:outerShdw blurRad="38100" dist="38100" dir="2700000" algn="tl">
                    <a:srgbClr val="000000">
                      <a:alpha val="43137"/>
                    </a:srgbClr>
                  </a:outerShdw>
                </a:effectLst>
              </a:rPr>
              <a:t>Allemands</a:t>
            </a:r>
            <a:r>
              <a:rPr lang="it-IT" sz="7200" b="1" dirty="0" smtClean="0">
                <a:solidFill>
                  <a:srgbClr val="002060"/>
                </a:solidFill>
                <a:effectLst>
                  <a:outerShdw blurRad="38100" dist="38100" dir="2700000" algn="tl">
                    <a:srgbClr val="000000">
                      <a:alpha val="43137"/>
                    </a:srgbClr>
                  </a:outerShdw>
                </a:effectLst>
              </a:rPr>
              <a:t> en </a:t>
            </a:r>
            <a:r>
              <a:rPr lang="it-IT" sz="7200" b="1" dirty="0" err="1" smtClean="0">
                <a:solidFill>
                  <a:srgbClr val="002060"/>
                </a:solidFill>
                <a:effectLst>
                  <a:outerShdw blurRad="38100" dist="38100" dir="2700000" algn="tl">
                    <a:srgbClr val="000000">
                      <a:alpha val="43137"/>
                    </a:srgbClr>
                  </a:outerShdw>
                </a:effectLst>
              </a:rPr>
              <a:t>Italie</a:t>
            </a:r>
            <a:endParaRPr lang="it-IT" sz="7200" b="1" dirty="0" smtClean="0">
              <a:solidFill>
                <a:srgbClr val="002060"/>
              </a:solidFill>
              <a:effectLst>
                <a:outerShdw blurRad="38100" dist="38100" dir="2700000" algn="tl">
                  <a:srgbClr val="000000">
                    <a:alpha val="43137"/>
                  </a:srgbClr>
                </a:outerShdw>
              </a:effectLst>
            </a:endParaRPr>
          </a:p>
          <a:p>
            <a:endParaRPr lang="it-IT" sz="2400" b="1" dirty="0">
              <a:solidFill>
                <a:srgbClr val="002060"/>
              </a:solidFill>
            </a:endParaRPr>
          </a:p>
        </p:txBody>
      </p:sp>
    </p:spTree>
    <p:extLst>
      <p:ext uri="{BB962C8B-B14F-4D97-AF65-F5344CB8AC3E}">
        <p14:creationId xmlns:p14="http://schemas.microsoft.com/office/powerpoint/2010/main" val="3982219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Sezione">
  <a:themeElements>
    <a:clrScheme name="Sezion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159</TotalTime>
  <Words>318</Words>
  <Application>Microsoft Office PowerPoint</Application>
  <PresentationFormat>Widescreen</PresentationFormat>
  <Paragraphs>86</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Century Gothic</vt:lpstr>
      <vt:lpstr>Wingdings</vt:lpstr>
      <vt:lpstr>Wingdings 3</vt:lpstr>
      <vt:lpstr>Sezione</vt:lpstr>
      <vt:lpstr>Le projet eTwinning     Ecoles Durables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projet eTwinning Ecoles Durables</dc:title>
  <dc:creator>HP</dc:creator>
  <cp:lastModifiedBy>HP</cp:lastModifiedBy>
  <cp:revision>16</cp:revision>
  <dcterms:created xsi:type="dcterms:W3CDTF">2022-10-10T16:00:30Z</dcterms:created>
  <dcterms:modified xsi:type="dcterms:W3CDTF">2023-01-28T17:19:33Z</dcterms:modified>
</cp:coreProperties>
</file>